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hWgL140lvtNM4lfXj7aq0KTkcw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5151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90" name="Google Shape;290;p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7" name="Google Shape;307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49" name="Google Shape;349;p2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93" name="Google Shape;393;p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51" name="Google Shape;451;p3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92" name="Google Shape;492;p4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7" name="Google Shape;50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41" name="Google Shape;541;p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7" name="Google Shape;54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6" name="Google Shape;576;p5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77" name="Google Shape;577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73" name="Google Shape;17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2" name="Google Shape;582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8" name="Google Shape;588;p5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89" name="Google Shape;589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7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6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66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66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66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66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66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66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66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66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66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66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6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66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6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6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66" descr="Резултат с изображение за mind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6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118" name="Google Shape;118;p66" descr="HackVrats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66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67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67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7" descr="us4bg-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7" descr="promianata-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7" descr="vratsa-municipality-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7" descr="Telerik_Academy_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7" descr="mindhub-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7" descr="NMD-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7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8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8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58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9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6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1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" name="Google Shape;51;p6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61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2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2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6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62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62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2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3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63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63"/>
          <p:cNvPicPr preferRelativeResize="0"/>
          <p:nvPr/>
        </p:nvPicPr>
        <p:blipFill rotWithShape="1">
          <a:blip r:embed="rId4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1" name="Google Shape;81;p6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4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4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6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5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65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65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en/language.basic-syntax.phptags.ph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bg/function.date.ph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ContagiousLaughter/comments/dxyak7/this_has_to_be_one_of_the_funniest_things_iv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hp/php_datatypes.as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hpbestpractices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3598"/>
              <a:buNone/>
            </a:pPr>
            <a:r>
              <a:rPr lang="en-US" dirty="0" err="1"/>
              <a:t>уеб</a:t>
            </a:r>
            <a:r>
              <a:rPr lang="en-US" dirty="0"/>
              <a:t> </a:t>
            </a:r>
            <a:r>
              <a:rPr lang="en-US" dirty="0" err="1"/>
              <a:t>разработка</a:t>
            </a:r>
            <a:r>
              <a:rPr lang="en-US"/>
              <a:t> с </a:t>
            </a:r>
            <a:r>
              <a:rPr lang="en-US" smtClean="0"/>
              <a:t>РНР 2020/2021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1048250" y="1248700"/>
            <a:ext cx="101946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9700"/>
              <a:t>PHP</a:t>
            </a:r>
            <a:br>
              <a:rPr lang="en-US" sz="9700"/>
            </a:br>
            <a:r>
              <a:rPr lang="en-US" sz="9700"/>
              <a:t>intro</a:t>
            </a:r>
            <a:endParaRPr sz="9700"/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server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server  е софтуер,  който служи за предаване на  Web – съдържание чрез HTTP заявки. Хоства Web – сайтове, Web – приложения и др. услуги.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/Каква е разликата м/у Web – сайтове и Web – приложения?/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Обработва  HTTP заявките и връща статично или динамично Web – съдържание (HTML, CSS, изображения, JSON, JS)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Стартира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server - side скриптове като PHP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Python и Ruby.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client-server requests</a:t>
            </a:r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761425" y="2878750"/>
            <a:ext cx="2242800" cy="22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requests </a:t>
            </a:r>
            <a:endParaRPr sz="2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2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8858725" y="2878750"/>
            <a:ext cx="2242800" cy="224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sends back to the client - The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12"/>
          <p:cNvGrpSpPr/>
          <p:nvPr/>
        </p:nvGrpSpPr>
        <p:grpSpPr>
          <a:xfrm>
            <a:off x="4974600" y="2878750"/>
            <a:ext cx="2242800" cy="2242800"/>
            <a:chOff x="3790425" y="3548400"/>
            <a:chExt cx="2242800" cy="2242800"/>
          </a:xfrm>
        </p:grpSpPr>
        <p:sp>
          <p:nvSpPr>
            <p:cNvPr id="236" name="Google Shape;236;p12"/>
            <p:cNvSpPr/>
            <p:nvPr/>
          </p:nvSpPr>
          <p:spPr>
            <a:xfrm>
              <a:off x="3790425" y="35484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2"/>
            <p:cNvSpPr txBox="1"/>
            <p:nvPr/>
          </p:nvSpPr>
          <p:spPr>
            <a:xfrm>
              <a:off x="4066075" y="4098650"/>
              <a:ext cx="1682400" cy="129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generates required</a:t>
              </a:r>
              <a:endPara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content</a:t>
              </a:r>
              <a:endPara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2"/>
          <p:cNvSpPr txBox="1"/>
          <p:nvPr/>
        </p:nvSpPr>
        <p:spPr>
          <a:xfrm>
            <a:off x="125575" y="2008175"/>
            <a:ext cx="3885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rPr>
              <a:t>client - 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2"/>
          <p:cNvCxnSpPr>
            <a:stCxn id="233" idx="3"/>
            <a:endCxn id="236" idx="1"/>
          </p:cNvCxnSpPr>
          <p:nvPr/>
        </p:nvCxnSpPr>
        <p:spPr>
          <a:xfrm>
            <a:off x="3004225" y="4000150"/>
            <a:ext cx="1970400" cy="0"/>
          </a:xfrm>
          <a:prstGeom prst="straightConnector1">
            <a:avLst/>
          </a:prstGeom>
          <a:solidFill>
            <a:srgbClr val="F0A22E">
              <a:alpha val="24313"/>
            </a:srgbClr>
          </a:solidFill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40" name="Google Shape;240;p12"/>
          <p:cNvCxnSpPr>
            <a:stCxn id="236" idx="3"/>
            <a:endCxn id="234" idx="1"/>
          </p:cNvCxnSpPr>
          <p:nvPr/>
        </p:nvCxnSpPr>
        <p:spPr>
          <a:xfrm>
            <a:off x="7217400" y="4000150"/>
            <a:ext cx="1641300" cy="0"/>
          </a:xfrm>
          <a:prstGeom prst="straightConnector1">
            <a:avLst/>
          </a:prstGeom>
          <a:solidFill>
            <a:srgbClr val="F0A22E">
              <a:alpha val="24313"/>
            </a:srgbClr>
          </a:solidFill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41" name="Google Shape;241;p12"/>
          <p:cNvSpPr txBox="1"/>
          <p:nvPr/>
        </p:nvSpPr>
        <p:spPr>
          <a:xfrm>
            <a:off x="3304650" y="5461450"/>
            <a:ext cx="558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CGI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1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CGI (Common Gateway Interface) 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https://bg.wikipedia.org/wiki/Common_Gateway_Interface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CGI програмите приемат данни от сървъра и обикновено връщат HTML, картинки, видео и др. съдържание, разбираемо от уеб браузърите.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Кодът на CGI програмите не е видим - само неговия резултат.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Предназначение – генериране на динамично Web – съдържание.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работи РНР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- CGI програми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.php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файловете се разполагат в уеб папката на сървъра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▪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локално по подразбиране - htdocs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localhost/example1.php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къде се намират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файловете /проектите, върху които ще работим оттук нататък/ - xampp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/htdocs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web – сървър  файловете 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xampp/apache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файловете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xampp/php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MySQL database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файловете 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xampp/mysql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 конфигурационни файлове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конфигурационнен файл  (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httpd.conf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–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\xampp\apache\conf\httpd.conf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конфигурационнен файл (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php.ini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): -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\xampp\apache\bin\php.ini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MySQL конфигурационен файл (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my.ini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):-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\xampp\mysql\bin\my.ini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рнр настройки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Съхраняват се в 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php.ini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съдържа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Определен брой 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name = value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декларации.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Ако няма стойност декларацията изглежда като 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name =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Местонахождението на файла е различно в зависимост от операционната система и версиите.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 Може да проверите кой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php.ini </a:t>
            </a:r>
            <a:r>
              <a:rPr lang="en-US" sz="2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е зареден с  </a:t>
            </a:r>
            <a:r>
              <a:rPr lang="en-US" sz="2200" b="1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phpinfo(), </a:t>
            </a:r>
            <a:r>
              <a:rPr lang="en-US" sz="2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както и текущите стойности на настройките на PHP или от контрол панела на XAMPP -&gt;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РНР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13" y="1224250"/>
            <a:ext cx="9008375" cy="36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/>
          <p:nvPr/>
        </p:nvSpPr>
        <p:spPr>
          <a:xfrm>
            <a:off x="4338675" y="1999150"/>
            <a:ext cx="35283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най-често повтаряни грешки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рнр настройки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Липсва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Липсва затваряща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скоба</a:t>
            </a: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Липсва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най-често повтаряни грешки</a:t>
            </a:r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02" name="Google Shape;30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400" y="2208225"/>
            <a:ext cx="3822375" cy="369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/>
          <p:nvPr/>
        </p:nvSpPr>
        <p:spPr>
          <a:xfrm>
            <a:off x="4338675" y="1765500"/>
            <a:ext cx="3528300" cy="17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48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рнр синтаксис</a:t>
            </a:r>
            <a:endParaRPr sz="4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6975" y="3755700"/>
            <a:ext cx="4359000" cy="29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Ресурси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Факти и основни понятия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Най-често повтаряни грешки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Синтаксис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Променливи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Оператори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PHP &amp; HTML</a:t>
            </a:r>
            <a:endParaRPr/>
          </a:p>
          <a:p>
            <a:pPr marL="446088" lvl="0" indent="-23653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рнр синтаксис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2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файлът е с разширение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.рнр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PHP файлът съдържа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или само рнр код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или рнр + html /+ javaScript/ код.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рнр синтаксис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3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PHP кодът се огражда с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отварящ -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&lt;?php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затварящ таг -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?&gt;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36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36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Когато файлът съдържа само php код,</a:t>
            </a:r>
            <a:endParaRPr sz="36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6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е препоръчително да не се поставя затварящия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?&gt;</a:t>
            </a:r>
            <a:r>
              <a:rPr lang="en-US" sz="36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таг!</a:t>
            </a:r>
            <a:endParaRPr sz="3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773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3600"/>
          </a:p>
          <a:p>
            <a:pPr marL="215773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3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600" u="sng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PHP tags - Manual</a:t>
            </a:r>
            <a:endParaRPr sz="36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endParaRPr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773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2400"/>
          </a:p>
        </p:txBody>
      </p:sp>
      <p:sp>
        <p:nvSpPr>
          <p:cNvPr id="334" name="Google Shape;334;p2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35" name="Google Shape;335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рнр синтаксис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25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файлът започва с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&lt;?php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Всяка команда завършва с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&lt;?php echo "Hello PHP!"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Вградени функции - 	print, echo</a:t>
            </a:r>
            <a:endParaRPr sz="30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Всички функции, описание и примери</a:t>
            </a:r>
            <a:r>
              <a:rPr lang="en-US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http://php.net/</a:t>
            </a:r>
            <a:endParaRPr sz="18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/>
        </p:nvSpPr>
        <p:spPr>
          <a:xfrm>
            <a:off x="4338675" y="2222700"/>
            <a:ext cx="35283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променливи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225" y="3676400"/>
            <a:ext cx="4359000" cy="29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променливи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7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контейнер за съхраняване на информация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променливи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информацията, която съхранявате, подлежи на промяна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задаване имена на променливите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28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Всички променливи в PHP започват с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Имената им могат да съдържат – букви, цифри [0-9], долно тире '_'.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 могат да започват с цифра.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Без запазени за езика думи като –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new, function …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$this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– има специално място в рнр, не може да го използвате за име на променлива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Имената на променливите в PHP са </a:t>
            </a:r>
            <a:r>
              <a:rPr lang="en-US" sz="2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case-sensitive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задаване имена на променливите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9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7. Името на променливата, трябва да е описателно -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$counter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/явно е брояч/, 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$name_length 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/дължина на име/, 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$date_deleted 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/дата на изтриване/ и т.н.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8. Без еднобуквени променливи –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$a, $b, …..$aa, $bb, …..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9. Без твърде описателни 	-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$the_name_of_the_game_of_the _man 				$theNameOfTheGameOfTheMan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79" name="Google Shape;379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задаване имена на променливите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1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Препоръчва се имената да не започват с долно тире, тъй като има няколко важни глобални променливи, с този синтаксис например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$_POST.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11. Съдържат само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латински букви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и думи на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АНГЛИЙСКИ ЕЗИК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12. Променливите използват т.нар.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camelCase или _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 разделяне на думите една от друга.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Без интервали в имената! 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13.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$length&amp;width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 е валидно име на променлива, тъй като съдържа -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88" name="Google Shape;388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/>
          <p:nvPr/>
        </p:nvSpPr>
        <p:spPr>
          <a:xfrm>
            <a:off x="4338675" y="1744425"/>
            <a:ext cx="3528300" cy="1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задаване на стойност на променливи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8850" y="3597125"/>
            <a:ext cx="4359000" cy="29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/>
        </p:nvSpPr>
        <p:spPr>
          <a:xfrm>
            <a:off x="4338675" y="2303950"/>
            <a:ext cx="35283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ресурси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798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7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2798"/>
              <a:buNone/>
            </a:pPr>
            <a:r>
              <a:rPr lang="en-US" sz="3898" u="sng">
                <a:solidFill>
                  <a:schemeClr val="hlink"/>
                </a:solidFill>
                <a:hlinkClick r:id="rId3"/>
              </a:rPr>
              <a:t>кликни тук</a:t>
            </a:r>
            <a:endParaRPr sz="3898"/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/>
              <a:t>$number = 10;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/>
              <a:t>$string = “I am a variable, containing string”;</a:t>
            </a:r>
            <a:endParaRPr/>
          </a:p>
        </p:txBody>
      </p:sp>
      <p:sp>
        <p:nvSpPr>
          <p:cNvPr id="410" name="Google Shape;410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endParaRPr/>
          </a:p>
        </p:txBody>
      </p:sp>
      <p:sp>
        <p:nvSpPr>
          <p:cNvPr id="412" name="Google Shape;412;p34"/>
          <p:cNvSpPr txBox="1"/>
          <p:nvPr/>
        </p:nvSpPr>
        <p:spPr>
          <a:xfrm>
            <a:off x="682975" y="4103475"/>
            <a:ext cx="58944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Оператор за присвояване</a:t>
            </a:r>
            <a:r>
              <a:rPr lang="en-US" sz="3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3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PHP e 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typeless</a:t>
            </a: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език – т.е. не декларираме типа на променливата изрично.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стойности на променливи</a:t>
            </a:r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Типове данни в РНР</a:t>
            </a: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String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Integer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Float (floating point numbers - also called double)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Boolean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Array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Object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NULL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Resource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PHP Data Types</a:t>
            </a: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стойности на променливи</a:t>
            </a:r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задаваме име уникално за проекта</a:t>
            </a:r>
            <a:endParaRPr sz="3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задаваме й първоначална стойност, </a:t>
            </a:r>
            <a:endParaRPr sz="3000"/>
          </a:p>
          <a:p>
            <a: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стойността ще определи типа на променливата</a:t>
            </a: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PHP деклариране на променлива</a:t>
            </a:r>
            <a:endParaRPr/>
          </a:p>
        </p:txBody>
      </p:sp>
      <p:sp>
        <p:nvSpPr>
          <p:cNvPr id="434" name="Google Shape;434;p3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35" name="Google Shape;435;p37"/>
          <p:cNvSpPr txBox="1"/>
          <p:nvPr/>
        </p:nvSpPr>
        <p:spPr>
          <a:xfrm>
            <a:off x="914400" y="3321775"/>
            <a:ext cx="10363200" cy="3075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$name = </a:t>
            </a:r>
            <a:r>
              <a:rPr lang="en-US" sz="30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"John"; </a:t>
            </a:r>
            <a:endParaRPr sz="3000" b="1" i="0" u="none" strike="noStrike" cap="non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$height = </a:t>
            </a:r>
            <a:r>
              <a:rPr lang="en-US" sz="30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200;</a:t>
            </a:r>
            <a:endParaRPr sz="3000" b="1" i="0" u="none" strike="noStrike" cap="non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$str = </a:t>
            </a:r>
            <a:r>
              <a:rPr lang="en-US" sz="30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'Hello';</a:t>
            </a:r>
            <a:endParaRPr sz="3000" b="1" i="0" u="none" strike="noStrike" cap="non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$is_positive = </a:t>
            </a:r>
            <a:r>
              <a:rPr lang="en-US" sz="30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true;</a:t>
            </a:r>
            <a:endParaRPr sz="3000" b="1" i="0" u="none" strike="noStrike" cap="non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3000" b="0" i="0" u="none" strike="noStrike" cap="non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>
            <a:spLocks noGrp="1"/>
          </p:cNvSpPr>
          <p:nvPr>
            <p:ph type="body" idx="1"/>
          </p:nvPr>
        </p:nvSpPr>
        <p:spPr>
          <a:xfrm>
            <a:off x="1122225" y="1649800"/>
            <a:ext cx="10886400" cy="47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accent6"/>
                </a:solidFill>
              </a:rPr>
              <a:t>a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PHP проверяване на променлива</a:t>
            </a:r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44" name="Google Shape;444;p38"/>
          <p:cNvSpPr txBox="1"/>
          <p:nvPr/>
        </p:nvSpPr>
        <p:spPr>
          <a:xfrm>
            <a:off x="583775" y="1524625"/>
            <a:ext cx="10693800" cy="4872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$name = </a:t>
            </a:r>
            <a:r>
              <a:rPr lang="en-US" sz="3000" b="1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"John"; </a:t>
            </a:r>
            <a:endParaRPr sz="3000" b="1" i="0" u="none" strike="noStrike" cap="non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var_dump</a:t>
            </a:r>
            <a:r>
              <a:rPr lang="en-US" sz="30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 $name );</a:t>
            </a:r>
            <a:endParaRPr sz="3000" b="0" i="0" u="none" strike="noStrike" cap="non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3000" b="0" i="0" u="none" strike="noStrike" cap="non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3000" b="0" i="0" u="none" strike="noStrike" cap="non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echo gettype</a:t>
            </a:r>
            <a:r>
              <a:rPr lang="en-US" sz="30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 $name );</a:t>
            </a:r>
            <a:endParaRPr sz="3000" b="0" i="0" u="none" strike="noStrike" cap="non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5" name="Google Shape;4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5775" y="2535188"/>
            <a:ext cx="24955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530" y="5111700"/>
            <a:ext cx="2190695" cy="75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/>
        </p:nvSpPr>
        <p:spPr>
          <a:xfrm>
            <a:off x="4338675" y="2233100"/>
            <a:ext cx="3528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оператори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8250" y="3597125"/>
            <a:ext cx="4359000" cy="29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оператори - видове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40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000">
                <a:solidFill>
                  <a:schemeClr val="dk2"/>
                </a:solidFill>
              </a:rPr>
              <a:t>С операторите извършваме действия с променливите и техните стойности.</a:t>
            </a:r>
            <a:endParaRPr sz="3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200" b="1">
                <a:solidFill>
                  <a:schemeClr val="dk2"/>
                </a:solidFill>
              </a:rPr>
              <a:t>Видове -</a:t>
            </a:r>
            <a:endParaRPr sz="2200" b="1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595959"/>
                </a:solidFill>
              </a:rPr>
              <a:t>Аритметични оператори </a:t>
            </a:r>
            <a:endParaRPr sz="2400">
              <a:solidFill>
                <a:srgbClr val="59595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</a:rPr>
              <a:t>+ - * / </a:t>
            </a:r>
            <a:r>
              <a:rPr lang="en-US" sz="2400" b="1">
                <a:solidFill>
                  <a:srgbClr val="F2A818"/>
                </a:solidFill>
              </a:rPr>
              <a:t>%</a:t>
            </a:r>
            <a:endParaRPr sz="2400" b="1">
              <a:solidFill>
                <a:srgbClr val="F2A81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595959"/>
                </a:solidFill>
              </a:rPr>
              <a:t>Оператори за присвояване</a:t>
            </a:r>
            <a:endParaRPr sz="2400">
              <a:solidFill>
                <a:srgbClr val="59595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595959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=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595959"/>
                </a:solidFill>
              </a:rPr>
              <a:t>Оператори за сравняване</a:t>
            </a:r>
            <a:endParaRPr sz="2400">
              <a:solidFill>
                <a:srgbClr val="59595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595959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&gt; &lt; &gt;= &lt;= </a:t>
            </a:r>
            <a:r>
              <a:rPr lang="en-US" sz="2400" b="1">
                <a:solidFill>
                  <a:srgbClr val="F2A818"/>
                </a:solidFill>
              </a:rPr>
              <a:t>&lt;&gt;</a:t>
            </a:r>
            <a:endParaRPr sz="2400" b="1">
              <a:solidFill>
                <a:srgbClr val="F2A81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>
                <a:solidFill>
                  <a:srgbClr val="333333"/>
                </a:solidFill>
              </a:rPr>
              <a:t>Конкатениране/събиране/ на стрингове </a:t>
            </a:r>
            <a:endParaRPr sz="2400" b="1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</a:rPr>
              <a:t> .</a:t>
            </a:r>
            <a:endParaRPr sz="2400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400" b="1">
              <a:solidFill>
                <a:schemeClr val="dk2"/>
              </a:solidFill>
            </a:endParaRPr>
          </a:p>
        </p:txBody>
      </p:sp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оператори</a:t>
            </a:r>
            <a:endParaRPr/>
          </a:p>
        </p:txBody>
      </p:sp>
      <p:sp>
        <p:nvSpPr>
          <p:cNvPr id="463" name="Google Shape;463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70" name="Google Shape;470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Конкатениране на стрингове</a:t>
            </a:r>
            <a:endParaRPr/>
          </a:p>
        </p:txBody>
      </p:sp>
      <p:sp>
        <p:nvSpPr>
          <p:cNvPr id="471" name="Google Shape;471;p4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72" name="Google Shape;472;p41"/>
          <p:cNvSpPr txBox="1"/>
          <p:nvPr/>
        </p:nvSpPr>
        <p:spPr>
          <a:xfrm>
            <a:off x="1052625" y="4398263"/>
            <a:ext cx="10363200" cy="882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$first_name </a:t>
            </a:r>
            <a:r>
              <a:rPr lang="en-US" sz="2399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‘ ’ </a:t>
            </a:r>
            <a:r>
              <a:rPr lang="en-US" sz="2399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$last_name;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1052625" y="1419600"/>
            <a:ext cx="10363200" cy="24963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$first_name = "Pesho";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$last_name = "Petrov";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'&lt;p&gt;First name: ' </a:t>
            </a:r>
            <a:r>
              <a:rPr lang="en-US" sz="2399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$first_name . '&lt;/p&gt;';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'Last name: ' </a:t>
            </a:r>
            <a:r>
              <a:rPr lang="en-US" sz="2399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$last_name;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4" name="Google Shape;474;p41"/>
          <p:cNvSpPr txBox="1"/>
          <p:nvPr/>
        </p:nvSpPr>
        <p:spPr>
          <a:xfrm>
            <a:off x="1052625" y="5763250"/>
            <a:ext cx="10363200" cy="882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$first_name </a:t>
            </a:r>
            <a:r>
              <a:rPr lang="en-US" sz="2399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$last_name;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5" name="Google Shape;47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9688" y="3187075"/>
            <a:ext cx="32861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1"/>
          <p:cNvPicPr preferRelativeResize="0"/>
          <p:nvPr/>
        </p:nvPicPr>
        <p:blipFill rotWithShape="1">
          <a:blip r:embed="rId4">
            <a:alphaModFix/>
          </a:blip>
          <a:srcRect l="75679" t="-562110" r="-75679" b="562110"/>
          <a:stretch/>
        </p:blipFill>
        <p:spPr>
          <a:xfrm>
            <a:off x="9848905" y="152400"/>
            <a:ext cx="2190695" cy="81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0438" y="4877413"/>
            <a:ext cx="23907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1"/>
          <p:cNvSpPr/>
          <p:nvPr/>
        </p:nvSpPr>
        <p:spPr>
          <a:xfrm>
            <a:off x="6875650" y="6067413"/>
            <a:ext cx="220980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оператори - приоритет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42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Операторите имат приоритет/ред/ на действие.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Скобите винаги имат най-висок приоритет.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Използвайте скоби, дори да ви се струва излишно!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оператори</a:t>
            </a:r>
            <a:endParaRPr/>
          </a:p>
        </p:txBody>
      </p:sp>
      <p:sp>
        <p:nvSpPr>
          <p:cNvPr id="487" name="Google Shape;487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W3school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Обща информация за PHP - 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http://php.net/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Добри практики за писане на  PHP код -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http://www.phptherightway.com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https://phpbestpractices.org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Ресурси</a:t>
            </a:r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"/>
          <p:cNvSpPr txBox="1"/>
          <p:nvPr/>
        </p:nvSpPr>
        <p:spPr>
          <a:xfrm>
            <a:off x="4338675" y="2233100"/>
            <a:ext cx="3528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кавички</a:t>
            </a:r>
            <a:endParaRPr sz="36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“ vs ‘</a:t>
            </a:r>
            <a:endParaRPr sz="36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кавички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44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Използват се за ограждане на данни от тип стринг.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$string_double_quotes</a:t>
            </a: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“String data”;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$string_single_quotes</a:t>
            </a: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‘String data’;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Двата израза са идентични - няма значение кои кавички ще използвате!</a:t>
            </a:r>
            <a:endParaRPr sz="3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“ vs ‘</a:t>
            </a:r>
            <a:endParaRPr/>
          </a:p>
        </p:txBody>
      </p:sp>
      <p:sp>
        <p:nvSpPr>
          <p:cNvPr id="504" name="Google Shape;504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Изборът от кавички е от значение -</a:t>
            </a: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когато трябва да отпечатаме на екрана кавички</a:t>
            </a:r>
            <a:endParaRPr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когато трябва да отпечатаме стринг, съдържащ променлива</a:t>
            </a:r>
            <a:endParaRPr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кавички “ vs ‘</a:t>
            </a:r>
            <a:endParaRPr/>
          </a:p>
        </p:txBody>
      </p:sp>
      <p:sp>
        <p:nvSpPr>
          <p:cNvPr id="511" name="Google Shape;511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18" name="Google Shape;518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Отпечатване на кавички ‘ или “</a:t>
            </a:r>
            <a:endParaRPr/>
          </a:p>
        </p:txBody>
      </p:sp>
      <p:sp>
        <p:nvSpPr>
          <p:cNvPr id="519" name="Google Shape;519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20" name="Google Shape;520;p46"/>
          <p:cNvSpPr txBox="1"/>
          <p:nvPr/>
        </p:nvSpPr>
        <p:spPr>
          <a:xfrm>
            <a:off x="914400" y="1621450"/>
            <a:ext cx="10363200" cy="15303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$string = “Print ‘single’ quotes on screen”;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$string;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1" name="Google Shape;52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6275" y="2781300"/>
            <a:ext cx="4838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6"/>
          <p:cNvSpPr txBox="1"/>
          <p:nvPr/>
        </p:nvSpPr>
        <p:spPr>
          <a:xfrm>
            <a:off x="914400" y="3907450"/>
            <a:ext cx="10363200" cy="15303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$string = ‘Print “double” quotes on screen’;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$string;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3" name="Google Shape;52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4918350"/>
            <a:ext cx="42481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7"/>
          <p:cNvSpPr txBox="1">
            <a:spLocks noGrp="1"/>
          </p:cNvSpPr>
          <p:nvPr>
            <p:ph type="body" idx="1"/>
          </p:nvPr>
        </p:nvSpPr>
        <p:spPr>
          <a:xfrm>
            <a:off x="18690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434343"/>
                </a:solidFill>
              </a:rPr>
              <a:t>Отпечатване на стринг, съдържащ променлива</a:t>
            </a:r>
            <a:endParaRPr sz="2400">
              <a:solidFill>
                <a:srgbClr val="434343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rgbClr val="434343"/>
              </a:solidFill>
            </a:endParaRPr>
          </a:p>
          <a:p>
            <a:pPr marL="13716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-"/>
            </a:pPr>
            <a:r>
              <a:rPr lang="en-US" sz="2400">
                <a:solidFill>
                  <a:srgbClr val="434343"/>
                </a:solidFill>
              </a:rPr>
              <a:t>отпечатва се стойността на променливата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530" name="Google Shape;530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“ vs ‘</a:t>
            </a:r>
            <a:endParaRPr/>
          </a:p>
        </p:txBody>
      </p:sp>
      <p:sp>
        <p:nvSpPr>
          <p:cNvPr id="531" name="Google Shape;531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32" name="Google Shape;532;p47"/>
          <p:cNvSpPr txBox="1"/>
          <p:nvPr/>
        </p:nvSpPr>
        <p:spPr>
          <a:xfrm>
            <a:off x="914400" y="2559025"/>
            <a:ext cx="10363200" cy="12198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“Student name: $name”;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47"/>
          <p:cNvSpPr txBox="1"/>
          <p:nvPr/>
        </p:nvSpPr>
        <p:spPr>
          <a:xfrm>
            <a:off x="914400" y="4797775"/>
            <a:ext cx="10363200" cy="12198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‘Student name: $name’;</a:t>
            </a: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Google Shape;534;p47"/>
          <p:cNvSpPr txBox="1"/>
          <p:nvPr/>
        </p:nvSpPr>
        <p:spPr>
          <a:xfrm>
            <a:off x="1405600" y="4174300"/>
            <a:ext cx="10202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-"/>
            </a:pPr>
            <a:r>
              <a:rPr lang="en-US"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отпечатва се името  на променливата, включена в стринга</a:t>
            </a:r>
            <a:endParaRPr sz="2400" b="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450" y="3307513"/>
            <a:ext cx="34290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1663" y="5740788"/>
            <a:ext cx="37814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"/>
          <p:cNvSpPr txBox="1"/>
          <p:nvPr/>
        </p:nvSpPr>
        <p:spPr>
          <a:xfrm>
            <a:off x="4338675" y="2233100"/>
            <a:ext cx="3528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PHP &amp; HTML</a:t>
            </a:r>
            <a:endParaRPr sz="36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РНР генерираме валидни HTML страници.</a:t>
            </a: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тези документи, съдържат комбинация от рнр и html код.</a:t>
            </a:r>
            <a:endParaRPr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рнр и html кода поместваме във файл с разширение </a:t>
            </a:r>
            <a:r>
              <a:rPr lang="en-US" sz="26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.php</a:t>
            </a:r>
            <a:endParaRPr sz="26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398"/>
              <a:buNone/>
            </a:pP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&amp; HTML</a:t>
            </a:r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Screen Elements (2)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7" name="Google Shape;557;p5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58" name="Google Shape;558;p50"/>
          <p:cNvSpPr txBox="1"/>
          <p:nvPr/>
        </p:nvSpPr>
        <p:spPr>
          <a:xfrm>
            <a:off x="381000" y="2011050"/>
            <a:ext cx="5334000" cy="44082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&lt;html lang="en"&gt;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&lt;meta charset="UTF-8"&gt;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&lt;title&gt;Document&lt;/title&gt;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&lt;div&gt;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	 &lt;?php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	 echo "Mixed PHP and HTML code document :)";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	 ?&gt;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&lt;/div&gt;    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50"/>
          <p:cNvSpPr txBox="1"/>
          <p:nvPr/>
        </p:nvSpPr>
        <p:spPr>
          <a:xfrm>
            <a:off x="381000" y="1423614"/>
            <a:ext cx="5334000" cy="5874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0"/>
          <p:cNvSpPr txBox="1"/>
          <p:nvPr/>
        </p:nvSpPr>
        <p:spPr>
          <a:xfrm>
            <a:off x="6067411" y="1469813"/>
            <a:ext cx="5782800" cy="4950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131388"/>
            <a:ext cx="52863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7013" y="2830626"/>
            <a:ext cx="5743574" cy="362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568" name="Google Shape;568;p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569" name="Google Shape;569;p5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570" name="Google Shape;57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to remember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78" name="Google Shape;178;p5"/>
          <p:cNvGrpSpPr/>
          <p:nvPr/>
        </p:nvGrpSpPr>
        <p:grpSpPr>
          <a:xfrm>
            <a:off x="1778297" y="1231637"/>
            <a:ext cx="8635396" cy="5301515"/>
            <a:chOff x="472011" y="1508786"/>
            <a:chExt cx="3799787" cy="4865561"/>
          </a:xfrm>
        </p:grpSpPr>
        <p:sp>
          <p:nvSpPr>
            <p:cNvPr id="179" name="Google Shape;179;p5"/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39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35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5"/>
          <p:cNvSpPr txBox="1"/>
          <p:nvPr/>
        </p:nvSpPr>
        <p:spPr>
          <a:xfrm>
            <a:off x="2539150" y="1680500"/>
            <a:ext cx="6785400" cy="4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Victorious warriors win first </a:t>
            </a: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then go to war </a:t>
            </a: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defeated warriors go to war </a:t>
            </a: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then seek to win.</a:t>
            </a: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   Sun Tzu</a:t>
            </a: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marR="0" lvl="0" indent="-24114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93" name="Google Shape;593;p5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4338675" y="1999150"/>
            <a:ext cx="35283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PHP факти и основни понятия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PHP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- Hypertext Preprocessor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Скриптов език /server-side/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Създава динамично съдържание в сайт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Работи с бази данни (БД)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Трябва ни сървър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Може да се влага в HTML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Може да генерира HTML код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отворен код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http://php.net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всичко, свързано с PHP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Може да бъде използван и за десктоп  приложения.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PHP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07" name="Google Shape;20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8" name="Google Shape;20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108" y="1347632"/>
            <a:ext cx="5278617" cy="50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lang="en-US" sz="3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Hyper Text Transfer Protocol </a:t>
            </a: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(HTTP)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Client-server протокол за прехвърляне на  Web-ресурси, които могат да са - HTML файлове, CSS стилове, изображения, скриптове и др.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1743</Words>
  <Application>Microsoft Office PowerPoint</Application>
  <PresentationFormat>По избор</PresentationFormat>
  <Paragraphs>430</Paragraphs>
  <Slides>51</Slides>
  <Notes>51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51</vt:i4>
      </vt:variant>
    </vt:vector>
  </HeadingPairs>
  <TitlesOfParts>
    <vt:vector size="57" baseType="lpstr">
      <vt:lpstr>Arial</vt:lpstr>
      <vt:lpstr>Calibri</vt:lpstr>
      <vt:lpstr>Roboto</vt:lpstr>
      <vt:lpstr>Consolas</vt:lpstr>
      <vt:lpstr>Noto Sans Symbols</vt:lpstr>
      <vt:lpstr>1_SoftUni3_1</vt:lpstr>
      <vt:lpstr>PHP intro</vt:lpstr>
      <vt:lpstr>Table of Contents</vt:lpstr>
      <vt:lpstr>Презентация на PowerPoint</vt:lpstr>
      <vt:lpstr>Ресурси</vt:lpstr>
      <vt:lpstr>to remember</vt:lpstr>
      <vt:lpstr>Презентация на PowerPoint</vt:lpstr>
      <vt:lpstr>PHP</vt:lpstr>
      <vt:lpstr>PHP</vt:lpstr>
      <vt:lpstr>PHP</vt:lpstr>
      <vt:lpstr>PHP</vt:lpstr>
      <vt:lpstr>client-server requests</vt:lpstr>
      <vt:lpstr>PHP</vt:lpstr>
      <vt:lpstr>PHP</vt:lpstr>
      <vt:lpstr>PHP</vt:lpstr>
      <vt:lpstr>PHP</vt:lpstr>
      <vt:lpstr>РНР</vt:lpstr>
      <vt:lpstr>Презентация на PowerPoint</vt:lpstr>
      <vt:lpstr>най-често повтаряни грешки</vt:lpstr>
      <vt:lpstr>Презентация на PowerPoint</vt:lpstr>
      <vt:lpstr>PHP синтаксис</vt:lpstr>
      <vt:lpstr>PHP синтаксис</vt:lpstr>
      <vt:lpstr>PHP синтаксис</vt:lpstr>
      <vt:lpstr>PHP синтаксис</vt:lpstr>
      <vt:lpstr>Презентация на PowerPoint</vt:lpstr>
      <vt:lpstr>променливи</vt:lpstr>
      <vt:lpstr>променливи</vt:lpstr>
      <vt:lpstr>променливи</vt:lpstr>
      <vt:lpstr>променливи</vt:lpstr>
      <vt:lpstr>Презентация на PowerPoint</vt:lpstr>
      <vt:lpstr>demo</vt:lpstr>
      <vt:lpstr>Презентация на PowerPoint</vt:lpstr>
      <vt:lpstr>PHP стойности на променливи</vt:lpstr>
      <vt:lpstr>PHP стойности на променливи</vt:lpstr>
      <vt:lpstr>PHP деклариране на променлива</vt:lpstr>
      <vt:lpstr>PHP проверяване на променлива</vt:lpstr>
      <vt:lpstr>Презентация на PowerPoint</vt:lpstr>
      <vt:lpstr>оператори</vt:lpstr>
      <vt:lpstr>Конкатениране на стрингове</vt:lpstr>
      <vt:lpstr>оператори</vt:lpstr>
      <vt:lpstr>Презентация на PowerPoint</vt:lpstr>
      <vt:lpstr>“ vs ‘</vt:lpstr>
      <vt:lpstr>кавички “ vs ‘</vt:lpstr>
      <vt:lpstr>Отпечатване на кавички ‘ или “</vt:lpstr>
      <vt:lpstr>“ vs ‘</vt:lpstr>
      <vt:lpstr>Презентация на PowerPoint</vt:lpstr>
      <vt:lpstr>PHP &amp; HTML</vt:lpstr>
      <vt:lpstr>Screen Elements (2)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intro</dc:title>
  <dc:creator>Milena</dc:creator>
  <cp:lastModifiedBy>Ariel</cp:lastModifiedBy>
  <cp:revision>1</cp:revision>
  <dcterms:modified xsi:type="dcterms:W3CDTF">2020-11-29T07:12:02Z</dcterms:modified>
</cp:coreProperties>
</file>